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61" r:id="rId4"/>
    <p:sldId id="260" r:id="rId5"/>
    <p:sldId id="267" r:id="rId6"/>
    <p:sldId id="268" r:id="rId7"/>
    <p:sldId id="271" r:id="rId8"/>
    <p:sldId id="269" r:id="rId9"/>
    <p:sldId id="273" r:id="rId10"/>
    <p:sldId id="272" r:id="rId11"/>
    <p:sldId id="258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5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1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45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5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53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7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9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8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5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19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4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6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9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5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text">
            <a:extLst>
              <a:ext uri="{FF2B5EF4-FFF2-40B4-BE49-F238E27FC236}">
                <a16:creationId xmlns:a16="http://schemas.microsoft.com/office/drawing/2014/main" id="{B616162A-9F11-B278-82CB-3603CDAED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953" y="1845119"/>
            <a:ext cx="2807936" cy="28079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16717E-48DD-9852-D4D1-532E243FAA67}"/>
              </a:ext>
            </a:extLst>
          </p:cNvPr>
          <p:cNvSpPr txBox="1"/>
          <p:nvPr/>
        </p:nvSpPr>
        <p:spPr>
          <a:xfrm>
            <a:off x="1749903" y="826839"/>
            <a:ext cx="6048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Bespoke Plant &amp; Floral Installations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563"/>
            <a:ext cx="8079581" cy="1658198"/>
          </a:xfrm>
        </p:spPr>
        <p:txBody>
          <a:bodyPr>
            <a:normAutofit/>
          </a:bodyPr>
          <a:lstStyle/>
          <a:p>
            <a:pPr algn="ctr"/>
            <a:r>
              <a:rPr sz="5000" dirty="0"/>
              <a:t>Who We 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1304"/>
            <a:ext cx="8229600" cy="4912358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With over 50 years of experience in horticulture, we founded Expo Plant &amp; Bloom to bridge the gap between professional event design &amp; sustainable greenery solutions.</a:t>
            </a:r>
          </a:p>
          <a:p>
            <a:r>
              <a:rPr lang="en-US" sz="26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Having worked closely with 200+ leading stand builders &amp; exhibition professionals at events throughout the UK, Europe and US. We understand the need for hassle-free, high impact plant installations that not only enhance stand aesthetics but also improve your visitor engagement. </a:t>
            </a:r>
          </a:p>
          <a:p>
            <a:endParaRPr lang="en-GB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sz="2600" dirty="0"/>
              <a:t>Sustainable, </a:t>
            </a:r>
            <a:r>
              <a:rPr lang="en-US" sz="2600" dirty="0"/>
              <a:t>modern &amp; </a:t>
            </a:r>
            <a:r>
              <a:rPr sz="2600" dirty="0"/>
              <a:t>design-led</a:t>
            </a:r>
            <a:r>
              <a:rPr lang="en-US" sz="2600" dirty="0"/>
              <a:t> – ensuring a seamless</a:t>
            </a:r>
            <a:r>
              <a:rPr sz="2600" dirty="0"/>
              <a:t> premium</a:t>
            </a:r>
            <a:r>
              <a:rPr lang="en-US" sz="2600" dirty="0"/>
              <a:t> experience from design to installation. </a:t>
            </a:r>
            <a:endParaRPr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Our Services 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b="1" dirty="0"/>
              <a:t> </a:t>
            </a:r>
            <a:r>
              <a:rPr lang="en-US" sz="2600" b="1" dirty="0"/>
              <a:t>Exhibition Stand Plants &amp; Flowers</a:t>
            </a:r>
            <a:r>
              <a:rPr lang="en-US" sz="2600" dirty="0"/>
              <a:t> – Custom, high-quality plant and floral displays tailored to your brand.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600" b="1" dirty="0"/>
              <a:t> Custom Planters &amp; Installations</a:t>
            </a:r>
            <a:r>
              <a:rPr lang="en-US" sz="2600" dirty="0"/>
              <a:t> – Unique, made-to-measure solutions to complement stand designs.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b="1" dirty="0"/>
              <a:t>Fully Bespoke Designs</a:t>
            </a:r>
            <a:r>
              <a:rPr lang="en-US" sz="2800" dirty="0"/>
              <a:t> - Crafted uniquely for each brand, event, and space</a:t>
            </a:r>
            <a:endParaRPr lang="en-US" sz="2600" dirty="0"/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600" b="1" dirty="0"/>
              <a:t> Greenery Design &amp; Consultancy</a:t>
            </a:r>
            <a:r>
              <a:rPr lang="en-US" sz="2600" dirty="0"/>
              <a:t> – Expert design guidance to bring your vision to life.</a:t>
            </a:r>
            <a:endParaRPr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Sustainability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lang="en-GB" sz="2600" dirty="0"/>
              <a:t>Locally sourced seasonal florals and plants</a:t>
            </a:r>
            <a:endParaRPr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sz="2600" dirty="0"/>
              <a:t>Reuse rotational pot &amp; planter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sz="2600" dirty="0"/>
              <a:t>Carbon-considered logistics</a:t>
            </a:r>
            <a:endParaRPr lang="en-US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sz="2600" dirty="0"/>
              <a:t>Donation &amp; redistribution strategy post‑event</a:t>
            </a:r>
            <a:endParaRPr lang="en-US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Environmentally conscious solutions without compromise on design</a:t>
            </a:r>
            <a:endParaRPr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5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uilding with plants on it&#10;&#10;AI-generated content may be incorrect.">
            <a:extLst>
              <a:ext uri="{FF2B5EF4-FFF2-40B4-BE49-F238E27FC236}">
                <a16:creationId xmlns:a16="http://schemas.microsoft.com/office/drawing/2014/main" id="{801F4620-75AE-DF4B-7535-B66EB79A8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43" y="30682"/>
            <a:ext cx="4213253" cy="3159940"/>
          </a:xfrm>
          <a:prstGeom prst="rect">
            <a:avLst/>
          </a:prstGeom>
        </p:spPr>
      </p:pic>
      <p:pic>
        <p:nvPicPr>
          <p:cNvPr id="7" name="Picture 6" descr="A room with plants in pots&#10;&#10;AI-generated content may be incorrect.">
            <a:extLst>
              <a:ext uri="{FF2B5EF4-FFF2-40B4-BE49-F238E27FC236}">
                <a16:creationId xmlns:a16="http://schemas.microsoft.com/office/drawing/2014/main" id="{DD011629-CEB0-EF1E-7256-6EFFB6D5D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028" y="30682"/>
            <a:ext cx="2757867" cy="3677156"/>
          </a:xfrm>
          <a:prstGeom prst="rect">
            <a:avLst/>
          </a:prstGeom>
        </p:spPr>
      </p:pic>
      <p:pic>
        <p:nvPicPr>
          <p:cNvPr id="9" name="Picture 8" descr="A room with a table and chairs&#10;&#10;AI-generated content may be incorrect.">
            <a:extLst>
              <a:ext uri="{FF2B5EF4-FFF2-40B4-BE49-F238E27FC236}">
                <a16:creationId xmlns:a16="http://schemas.microsoft.com/office/drawing/2014/main" id="{A9DA5BA6-CE26-C6F5-465F-3497F73E8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378" y="3848438"/>
            <a:ext cx="2652670" cy="2829515"/>
          </a:xfrm>
          <a:prstGeom prst="rect">
            <a:avLst/>
          </a:prstGeom>
        </p:spPr>
      </p:pic>
      <p:pic>
        <p:nvPicPr>
          <p:cNvPr id="11" name="Picture 10" descr="A sign with plants around it&#10;&#10;AI-generated content may be incorrect.">
            <a:extLst>
              <a:ext uri="{FF2B5EF4-FFF2-40B4-BE49-F238E27FC236}">
                <a16:creationId xmlns:a16="http://schemas.microsoft.com/office/drawing/2014/main" id="{051B37A5-6849-99D6-6FFB-19515B384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848" y="3383705"/>
            <a:ext cx="2537444" cy="3383259"/>
          </a:xfrm>
          <a:prstGeom prst="rect">
            <a:avLst/>
          </a:prstGeom>
        </p:spPr>
      </p:pic>
      <p:pic>
        <p:nvPicPr>
          <p:cNvPr id="12" name="Picture 11" descr="A white background with text">
            <a:extLst>
              <a:ext uri="{FF2B5EF4-FFF2-40B4-BE49-F238E27FC236}">
                <a16:creationId xmlns:a16="http://schemas.microsoft.com/office/drawing/2014/main" id="{571F529D-1A45-1E9B-6A06-BAF7C1640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2766" y="3959028"/>
            <a:ext cx="2807936" cy="28079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D08EB2-6978-084E-EE09-C8CD13E4DFF5}"/>
              </a:ext>
            </a:extLst>
          </p:cNvPr>
          <p:cNvSpPr txBox="1"/>
          <p:nvPr/>
        </p:nvSpPr>
        <p:spPr>
          <a:xfrm>
            <a:off x="2785179" y="3190622"/>
            <a:ext cx="283684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chemeClr val="bg1"/>
                </a:solidFill>
              </a:rPr>
              <a:t>G Club – Sigma, Rome</a:t>
            </a:r>
          </a:p>
          <a:p>
            <a:pPr algn="ctr"/>
            <a:r>
              <a:rPr lang="en-US" sz="2300" dirty="0">
                <a:solidFill>
                  <a:schemeClr val="bg1"/>
                </a:solidFill>
              </a:rPr>
              <a:t>2025</a:t>
            </a:r>
            <a:endParaRPr lang="en-GB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88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5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text">
            <a:extLst>
              <a:ext uri="{FF2B5EF4-FFF2-40B4-BE49-F238E27FC236}">
                <a16:creationId xmlns:a16="http://schemas.microsoft.com/office/drawing/2014/main" id="{6D368E88-7352-9C31-F696-C458E428E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679" y="3892403"/>
            <a:ext cx="2807936" cy="2807936"/>
          </a:xfrm>
          <a:prstGeom prst="rect">
            <a:avLst/>
          </a:prstGeom>
        </p:spPr>
      </p:pic>
      <p:pic>
        <p:nvPicPr>
          <p:cNvPr id="6" name="Picture 5" descr="A purple archway with pink lights&#10;&#10;AI-generated content may be incorrect.">
            <a:extLst>
              <a:ext uri="{FF2B5EF4-FFF2-40B4-BE49-F238E27FC236}">
                <a16:creationId xmlns:a16="http://schemas.microsoft.com/office/drawing/2014/main" id="{33342BC2-21F4-BDA8-409F-D877B1A26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56" y="147545"/>
            <a:ext cx="2333541" cy="3111388"/>
          </a:xfrm>
          <a:prstGeom prst="rect">
            <a:avLst/>
          </a:prstGeom>
        </p:spPr>
      </p:pic>
      <p:pic>
        <p:nvPicPr>
          <p:cNvPr id="8" name="Picture 7" descr="A room with a pink and purple wall and a pink arch with lights&#10;&#10;AI-generated content may be incorrect.">
            <a:extLst>
              <a:ext uri="{FF2B5EF4-FFF2-40B4-BE49-F238E27FC236}">
                <a16:creationId xmlns:a16="http://schemas.microsoft.com/office/drawing/2014/main" id="{18F45E61-19EB-167F-D6D0-286F8DDF3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14" y="3346191"/>
            <a:ext cx="2571750" cy="3429000"/>
          </a:xfrm>
          <a:prstGeom prst="rect">
            <a:avLst/>
          </a:prstGeom>
        </p:spPr>
      </p:pic>
      <p:pic>
        <p:nvPicPr>
          <p:cNvPr id="10" name="Picture 9" descr="A plant in a room&#10;&#10;AI-generated content may be incorrect.">
            <a:extLst>
              <a:ext uri="{FF2B5EF4-FFF2-40B4-BE49-F238E27FC236}">
                <a16:creationId xmlns:a16="http://schemas.microsoft.com/office/drawing/2014/main" id="{A38A1BD0-2847-2FF8-C1F1-3722357BA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6594" y="147545"/>
            <a:ext cx="2571750" cy="3429000"/>
          </a:xfrm>
          <a:prstGeom prst="rect">
            <a:avLst/>
          </a:prstGeom>
        </p:spPr>
      </p:pic>
      <p:pic>
        <p:nvPicPr>
          <p:cNvPr id="12" name="Picture 11" descr="A room with a pink and purple wall and a pink and purple archway&#10;&#10;AI-generated content may be incorrect.">
            <a:extLst>
              <a:ext uri="{FF2B5EF4-FFF2-40B4-BE49-F238E27FC236}">
                <a16:creationId xmlns:a16="http://schemas.microsoft.com/office/drawing/2014/main" id="{3FABDFDE-9112-AAFD-D468-1392D30E1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0938" y="208369"/>
            <a:ext cx="3743915" cy="2807937"/>
          </a:xfrm>
          <a:prstGeom prst="rect">
            <a:avLst/>
          </a:prstGeom>
        </p:spPr>
      </p:pic>
      <p:pic>
        <p:nvPicPr>
          <p:cNvPr id="14" name="Picture 13" descr="A room with a pink and purple arch and lights&#10;&#10;AI-generated content may be incorrect.">
            <a:extLst>
              <a:ext uri="{FF2B5EF4-FFF2-40B4-BE49-F238E27FC236}">
                <a16:creationId xmlns:a16="http://schemas.microsoft.com/office/drawing/2014/main" id="{09364ABE-6708-01CF-9521-EBAB9440B7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1530" y="4082566"/>
            <a:ext cx="3236814" cy="24276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F5E7E94-C5E9-D503-028E-B9E47EDF6549}"/>
              </a:ext>
            </a:extLst>
          </p:cNvPr>
          <p:cNvSpPr txBox="1"/>
          <p:nvPr/>
        </p:nvSpPr>
        <p:spPr>
          <a:xfrm>
            <a:off x="2861293" y="3231216"/>
            <a:ext cx="342141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chemeClr val="bg1"/>
                </a:solidFill>
              </a:rPr>
              <a:t>Kraken – </a:t>
            </a:r>
            <a:r>
              <a:rPr lang="en-US" sz="2300" dirty="0" err="1">
                <a:solidFill>
                  <a:schemeClr val="bg1"/>
                </a:solidFill>
              </a:rPr>
              <a:t>Enlit</a:t>
            </a:r>
            <a:r>
              <a:rPr lang="en-US" sz="2300" dirty="0">
                <a:solidFill>
                  <a:schemeClr val="bg1"/>
                </a:solidFill>
              </a:rPr>
              <a:t>, Bilbao 2025</a:t>
            </a:r>
            <a:endParaRPr lang="en-GB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797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59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956875-E28D-1662-D0CB-F64DA168E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text">
            <a:extLst>
              <a:ext uri="{FF2B5EF4-FFF2-40B4-BE49-F238E27FC236}">
                <a16:creationId xmlns:a16="http://schemas.microsoft.com/office/drawing/2014/main" id="{BC764EC2-ED62-5283-1A75-5ABA10F36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472" y="3729509"/>
            <a:ext cx="2807936" cy="2807936"/>
          </a:xfrm>
          <a:prstGeom prst="rect">
            <a:avLst/>
          </a:prstGeom>
        </p:spPr>
      </p:pic>
      <p:pic>
        <p:nvPicPr>
          <p:cNvPr id="8" name="Picture 7" descr="A plant growing in a planter&#10;&#10;AI-generated content may be incorrect.">
            <a:extLst>
              <a:ext uri="{FF2B5EF4-FFF2-40B4-BE49-F238E27FC236}">
                <a16:creationId xmlns:a16="http://schemas.microsoft.com/office/drawing/2014/main" id="{E471E35F-F53A-458F-5B19-A2CD5AEA8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82" y="80920"/>
            <a:ext cx="2970788" cy="3961051"/>
          </a:xfrm>
          <a:prstGeom prst="rect">
            <a:avLst/>
          </a:prstGeom>
        </p:spPr>
      </p:pic>
      <p:pic>
        <p:nvPicPr>
          <p:cNvPr id="10" name="Picture 9" descr="A plant in a pot&#10;&#10;AI-generated content may be incorrect.">
            <a:extLst>
              <a:ext uri="{FF2B5EF4-FFF2-40B4-BE49-F238E27FC236}">
                <a16:creationId xmlns:a16="http://schemas.microsoft.com/office/drawing/2014/main" id="{12B26DD4-44F6-76B5-1154-0508F2DD7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82" y="4214602"/>
            <a:ext cx="3244906" cy="2433680"/>
          </a:xfrm>
          <a:prstGeom prst="rect">
            <a:avLst/>
          </a:prstGeom>
        </p:spPr>
      </p:pic>
      <p:pic>
        <p:nvPicPr>
          <p:cNvPr id="12" name="Picture 11" descr="A blueprint of a rectangular object&#10;&#10;AI-generated content may be incorrect.">
            <a:extLst>
              <a:ext uri="{FF2B5EF4-FFF2-40B4-BE49-F238E27FC236}">
                <a16:creationId xmlns:a16="http://schemas.microsoft.com/office/drawing/2014/main" id="{68553BD0-1FC5-AB3C-1AB3-F77595A84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540" y="113155"/>
            <a:ext cx="4958900" cy="3272285"/>
          </a:xfrm>
          <a:prstGeom prst="rect">
            <a:avLst/>
          </a:prstGeom>
        </p:spPr>
      </p:pic>
      <p:pic>
        <p:nvPicPr>
          <p:cNvPr id="14" name="Picture 13" descr="A plant in a pot&#10;&#10;AI-generated content may be incorrect.">
            <a:extLst>
              <a:ext uri="{FF2B5EF4-FFF2-40B4-BE49-F238E27FC236}">
                <a16:creationId xmlns:a16="http://schemas.microsoft.com/office/drawing/2014/main" id="{267C54B6-57A0-3C60-8541-840D095075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3168" y="2327471"/>
            <a:ext cx="2571750" cy="3429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A345771-DFEF-5E05-FECD-C202671FB191}"/>
              </a:ext>
            </a:extLst>
          </p:cNvPr>
          <p:cNvSpPr txBox="1"/>
          <p:nvPr/>
        </p:nvSpPr>
        <p:spPr>
          <a:xfrm>
            <a:off x="6073831" y="5848063"/>
            <a:ext cx="342141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chemeClr val="bg1"/>
                </a:solidFill>
              </a:rPr>
              <a:t>Soft2Bet – </a:t>
            </a:r>
          </a:p>
          <a:p>
            <a:pPr algn="ctr"/>
            <a:r>
              <a:rPr lang="en-US" sz="2300" dirty="0">
                <a:solidFill>
                  <a:schemeClr val="bg1"/>
                </a:solidFill>
              </a:rPr>
              <a:t>ICE, London 2025</a:t>
            </a:r>
            <a:endParaRPr lang="en-GB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79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5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text">
            <a:extLst>
              <a:ext uri="{FF2B5EF4-FFF2-40B4-BE49-F238E27FC236}">
                <a16:creationId xmlns:a16="http://schemas.microsoft.com/office/drawing/2014/main" id="{8FFC83D1-490F-B499-F87A-257DF3269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148" y="1830165"/>
            <a:ext cx="2807936" cy="28079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62EF2CD-5497-61B1-365B-740DBB9A7E60}"/>
              </a:ext>
            </a:extLst>
          </p:cNvPr>
          <p:cNvSpPr txBox="1"/>
          <p:nvPr/>
        </p:nvSpPr>
        <p:spPr>
          <a:xfrm>
            <a:off x="-488751" y="3101559"/>
            <a:ext cx="342141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chemeClr val="bg1"/>
                </a:solidFill>
              </a:rPr>
              <a:t>ICE, – </a:t>
            </a:r>
          </a:p>
          <a:p>
            <a:pPr algn="ctr"/>
            <a:r>
              <a:rPr lang="en-US" sz="2300" dirty="0">
                <a:solidFill>
                  <a:schemeClr val="bg1"/>
                </a:solidFill>
              </a:rPr>
              <a:t>Barcelona 2026</a:t>
            </a:r>
            <a:endParaRPr lang="en-GB" sz="23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5DCD0D-08BA-A45F-A6A8-87EF54FC0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2" y="161841"/>
            <a:ext cx="2246669" cy="29955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CBBBE2-59AB-1F47-182B-08EE1069D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2" y="3948137"/>
            <a:ext cx="2033526" cy="27113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EDEF840-9906-1CA1-FC1D-0DA6032891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8324" r="9610"/>
          <a:stretch>
            <a:fillRect/>
          </a:stretch>
        </p:blipFill>
        <p:spPr>
          <a:xfrm>
            <a:off x="2456265" y="161841"/>
            <a:ext cx="2713702" cy="16139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190E72-D97A-B11D-1426-3122277593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454"/>
          <a:stretch>
            <a:fillRect/>
          </a:stretch>
        </p:blipFill>
        <p:spPr>
          <a:xfrm>
            <a:off x="7207096" y="4564207"/>
            <a:ext cx="1815774" cy="20952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500FD83-914B-540E-6084-B2C693F9A23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225"/>
          <a:stretch>
            <a:fillRect/>
          </a:stretch>
        </p:blipFill>
        <p:spPr>
          <a:xfrm>
            <a:off x="6808050" y="55025"/>
            <a:ext cx="2237328" cy="2499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01F7A1-90DE-4034-28D8-2258A9CF313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8765"/>
          <a:stretch>
            <a:fillRect/>
          </a:stretch>
        </p:blipFill>
        <p:spPr>
          <a:xfrm>
            <a:off x="7005724" y="2690616"/>
            <a:ext cx="2033526" cy="16603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027894F-AA40-B23F-3E5E-C9CF8FA6A0A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643" t="22895" r="19257" b="6053"/>
          <a:stretch>
            <a:fillRect/>
          </a:stretch>
        </p:blipFill>
        <p:spPr>
          <a:xfrm>
            <a:off x="2260823" y="4730818"/>
            <a:ext cx="2659134" cy="196534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9E667FA-48C6-8EC7-E75B-1B9761EEDEB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272" t="26659"/>
          <a:stretch>
            <a:fillRect/>
          </a:stretch>
        </p:blipFill>
        <p:spPr>
          <a:xfrm>
            <a:off x="5084390" y="4692513"/>
            <a:ext cx="1958272" cy="202152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F41B39D-952E-4594-1821-0AB48596FA3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543" t="17518" r="8469" b="11187"/>
          <a:stretch>
            <a:fillRect/>
          </a:stretch>
        </p:blipFill>
        <p:spPr>
          <a:xfrm>
            <a:off x="5259909" y="502546"/>
            <a:ext cx="1501024" cy="180644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5E389A-5646-7A09-38FF-3998431605A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708" t="31018" r="25622" b="15870"/>
          <a:stretch>
            <a:fillRect/>
          </a:stretch>
        </p:blipFill>
        <p:spPr>
          <a:xfrm>
            <a:off x="5280941" y="2690616"/>
            <a:ext cx="1534508" cy="194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32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59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CBB820-E21D-B6C1-73B4-E6ABB9BC2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text">
            <a:extLst>
              <a:ext uri="{FF2B5EF4-FFF2-40B4-BE49-F238E27FC236}">
                <a16:creationId xmlns:a16="http://schemas.microsoft.com/office/drawing/2014/main" id="{A7068DBA-A155-2595-1C41-6B9F56924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588" y="2484255"/>
            <a:ext cx="2807936" cy="28079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B5CF120-5320-3E64-FA59-63A3F1B73AD5}"/>
              </a:ext>
            </a:extLst>
          </p:cNvPr>
          <p:cNvSpPr txBox="1"/>
          <p:nvPr/>
        </p:nvSpPr>
        <p:spPr>
          <a:xfrm>
            <a:off x="1191490" y="2806738"/>
            <a:ext cx="342141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chemeClr val="bg1"/>
                </a:solidFill>
              </a:rPr>
              <a:t>ICE, – </a:t>
            </a:r>
          </a:p>
          <a:p>
            <a:pPr algn="ctr"/>
            <a:r>
              <a:rPr lang="en-US" sz="2300" dirty="0">
                <a:solidFill>
                  <a:schemeClr val="bg1"/>
                </a:solidFill>
              </a:rPr>
              <a:t>Barcelona </a:t>
            </a:r>
          </a:p>
          <a:p>
            <a:pPr algn="ctr"/>
            <a:r>
              <a:rPr lang="en-US" sz="2300" dirty="0">
                <a:solidFill>
                  <a:schemeClr val="bg1"/>
                </a:solidFill>
              </a:rPr>
              <a:t>2026</a:t>
            </a:r>
            <a:endParaRPr lang="en-GB" sz="23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6510A5-6177-7982-C512-7CE59C1F3C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33"/>
          <a:stretch>
            <a:fillRect/>
          </a:stretch>
        </p:blipFill>
        <p:spPr>
          <a:xfrm>
            <a:off x="191050" y="4118845"/>
            <a:ext cx="2148436" cy="2643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46CA84-2CDF-B969-7C24-5744024C06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428"/>
          <a:stretch>
            <a:fillRect/>
          </a:stretch>
        </p:blipFill>
        <p:spPr>
          <a:xfrm>
            <a:off x="6653170" y="137565"/>
            <a:ext cx="2297125" cy="24330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401BB5-1809-3A62-FE1A-BE1315A97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0115" y="126032"/>
            <a:ext cx="2937409" cy="22030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EFDD44-2EB7-CFA8-6FA1-5DAEDA4C78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7024"/>
          <a:stretch>
            <a:fillRect/>
          </a:stretch>
        </p:blipFill>
        <p:spPr>
          <a:xfrm>
            <a:off x="2558536" y="5447357"/>
            <a:ext cx="4078386" cy="13145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3A253F-70EE-0406-F884-BC0F06A8351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618" t="12768" r="23382" b="9251"/>
          <a:stretch>
            <a:fillRect/>
          </a:stretch>
        </p:blipFill>
        <p:spPr>
          <a:xfrm>
            <a:off x="6886320" y="2634960"/>
            <a:ext cx="2063975" cy="41269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C77E6A-1095-06A7-C58E-05702C75B62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896" t="46001"/>
          <a:stretch>
            <a:fillRect/>
          </a:stretch>
        </p:blipFill>
        <p:spPr>
          <a:xfrm>
            <a:off x="67014" y="137565"/>
            <a:ext cx="3297000" cy="14039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A1425B3-0EA9-04E4-1064-9D7D989EAD3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7375"/>
          <a:stretch>
            <a:fillRect/>
          </a:stretch>
        </p:blipFill>
        <p:spPr>
          <a:xfrm>
            <a:off x="229901" y="1660893"/>
            <a:ext cx="1893594" cy="233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38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E34DF-C5A1-22FA-619A-EAD7F6329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09" y="341651"/>
            <a:ext cx="8079581" cy="1658198"/>
          </a:xfrm>
        </p:spPr>
        <p:txBody>
          <a:bodyPr/>
          <a:lstStyle/>
          <a:p>
            <a:pPr algn="ctr"/>
            <a:r>
              <a:rPr lang="en-GB" dirty="0"/>
              <a:t>Key Achievements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9F19247-EFA7-0A1D-F0F3-D09DB3DA85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9011" y="2044199"/>
            <a:ext cx="8965976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Delivered 85+ exhibition stands across major industry expos in the last 6 months.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Most recently over 35 stands at ICE, Barcelona (Jan 2026)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All projects delivered to tight, immovable deadlines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Consistently praised for clean, tidy, and well-presented builds on-site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Known for a prompt, reliable approach from install through breakdown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Maintained high standards across multiple locations, teams, and time zones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Proven ability to scale quickly while maintaining quality and attention to detail</a:t>
            </a:r>
          </a:p>
        </p:txBody>
      </p:sp>
    </p:spTree>
    <p:extLst>
      <p:ext uri="{BB962C8B-B14F-4D97-AF65-F5344CB8AC3E}">
        <p14:creationId xmlns:p14="http://schemas.microsoft.com/office/powerpoint/2010/main" val="3459941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sz="5000" dirty="0"/>
              <a:t>Why </a:t>
            </a:r>
            <a:r>
              <a:rPr lang="en-GB" sz="5000" dirty="0"/>
              <a:t>Us?</a:t>
            </a:r>
            <a:endParaRPr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157731"/>
            <a:ext cx="8065294" cy="3766185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Reliable, professional service – delivering and installing on time, every time.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sz="2600" dirty="0"/>
              <a:t>Elevate event atmosphere and guest experience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lang="en-US" dirty="0"/>
              <a:t>Tailored plant and floral designs to reflect your brand’s personality and event theme.</a:t>
            </a:r>
            <a:endParaRPr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sz="2600" dirty="0"/>
              <a:t>Add sensory, interactive, and visual impact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sz="2600" dirty="0"/>
              <a:t>Scalable for global experience-level events</a:t>
            </a:r>
            <a:endParaRPr lang="en-GB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 We never subcontract work out – we have our own inhouse team that carries each project out from start to finish.</a:t>
            </a:r>
            <a:endParaRPr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B5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text">
            <a:extLst>
              <a:ext uri="{FF2B5EF4-FFF2-40B4-BE49-F238E27FC236}">
                <a16:creationId xmlns:a16="http://schemas.microsoft.com/office/drawing/2014/main" id="{D0007F49-491F-76FB-31F4-98C81D886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145" y="1815353"/>
            <a:ext cx="2807936" cy="28079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0941A018-FB9B-4401-A32C-7E04526866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396</Words>
  <Application>Microsoft Office PowerPoint</Application>
  <PresentationFormat>On-screen Show (4:3)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 Light</vt:lpstr>
      <vt:lpstr>Metropolitan</vt:lpstr>
      <vt:lpstr>PowerPoint Presentation</vt:lpstr>
      <vt:lpstr>Who We Are</vt:lpstr>
      <vt:lpstr>Our Services </vt:lpstr>
      <vt:lpstr>Sustainability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Achievements</vt:lpstr>
      <vt:lpstr>Why Us?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Jonathan</cp:lastModifiedBy>
  <cp:revision>12</cp:revision>
  <dcterms:created xsi:type="dcterms:W3CDTF">2013-01-27T09:14:16Z</dcterms:created>
  <dcterms:modified xsi:type="dcterms:W3CDTF">2026-09-21T10:58:59Z</dcterms:modified>
  <cp:category/>
</cp:coreProperties>
</file>